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y="5143500" cx="9144000"/>
  <p:notesSz cx="6858000" cy="9144000"/>
  <p:embeddedFontLst>
    <p:embeddedFont>
      <p:font typeface="Helvetica Neue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HelveticaNeue-bold.fntdata"/><Relationship Id="rId10" Type="http://schemas.openxmlformats.org/officeDocument/2006/relationships/slide" Target="slides/slide6.xml"/><Relationship Id="rId54" Type="http://schemas.openxmlformats.org/officeDocument/2006/relationships/font" Target="fonts/HelveticaNeue-regular.fntdata"/><Relationship Id="rId13" Type="http://schemas.openxmlformats.org/officeDocument/2006/relationships/slide" Target="slides/slide9.xml"/><Relationship Id="rId57" Type="http://schemas.openxmlformats.org/officeDocument/2006/relationships/font" Target="fonts/HelveticaNeue-boldItalic.fntdata"/><Relationship Id="rId12" Type="http://schemas.openxmlformats.org/officeDocument/2006/relationships/slide" Target="slides/slide8.xml"/><Relationship Id="rId56" Type="http://schemas.openxmlformats.org/officeDocument/2006/relationships/font" Target="fonts/HelveticaNeue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9IYRC7g2ICg&amp;ab_channel=WorldFilmChannel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layer.vimeo.com/video/762579933?h=0d89b9eca3" TargetMode="Externa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Recursion" TargetMode="External"/><Relationship Id="rId3" Type="http://schemas.openxmlformats.org/officeDocument/2006/relationships/hyperlink" Target="https://en.wikipedia.org/wiki/Self-similarity" TargetMode="External"/><Relationship Id="rId4" Type="http://schemas.openxmlformats.org/officeDocument/2006/relationships/hyperlink" Target="https://en.wikipedia.org/wiki/Fractal" TargetMode="External"/><Relationship Id="rId5" Type="http://schemas.openxmlformats.org/officeDocument/2006/relationships/hyperlink" Target="https://en.wikipedia.org/wiki/Aristid_Lindenmayer" TargetMode="External"/><Relationship Id="rId6" Type="http://schemas.openxmlformats.org/officeDocument/2006/relationships/hyperlink" Target="https://en.wikipedia.org/wiki/Biologist" TargetMode="External"/><Relationship Id="rId7" Type="http://schemas.openxmlformats.org/officeDocument/2006/relationships/hyperlink" Target="https://en.wikipedia.org/wiki/Botanist" TargetMode="External"/><Relationship Id="rId8" Type="http://schemas.openxmlformats.org/officeDocument/2006/relationships/hyperlink" Target="https://en.wikipedia.org/wiki/Utrecht_University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Algorithm" TargetMode="External"/><Relationship Id="rId3" Type="http://schemas.openxmlformats.org/officeDocument/2006/relationships/hyperlink" Target="https://en.wikipedia.org/wiki/3D_computer_graphics" TargetMode="External"/><Relationship Id="rId4" Type="http://schemas.openxmlformats.org/officeDocument/2006/relationships/hyperlink" Target="https://en.wikipedia.org/wiki/Subdivision_surface" TargetMode="External"/><Relationship Id="rId11" Type="http://schemas.openxmlformats.org/officeDocument/2006/relationships/hyperlink" Target="https://en.wikipedia.org/wiki/Topology" TargetMode="External"/><Relationship Id="rId10" Type="http://schemas.openxmlformats.org/officeDocument/2006/relationships/hyperlink" Target="https://en.wikipedia.org/wiki/B-spline" TargetMode="External"/><Relationship Id="rId12" Type="http://schemas.openxmlformats.org/officeDocument/2006/relationships/hyperlink" Target="https://en.wikipedia.org/wiki/Catmull%E2%80%93Clark_subdivision_surface#cite_note-CatmullClark-1" TargetMode="External"/><Relationship Id="rId9" Type="http://schemas.openxmlformats.org/officeDocument/2006/relationships/hyperlink" Target="https://en.wikipedia.org/wiki/Spline_(mathematics)#Definition" TargetMode="External"/><Relationship Id="rId5" Type="http://schemas.openxmlformats.org/officeDocument/2006/relationships/hyperlink" Target="https://en.wikipedia.org/wiki/3D_modeling" TargetMode="External"/><Relationship Id="rId6" Type="http://schemas.openxmlformats.org/officeDocument/2006/relationships/hyperlink" Target="https://en.wikipedia.org/wiki/Edwin_Catmull" TargetMode="External"/><Relationship Id="rId7" Type="http://schemas.openxmlformats.org/officeDocument/2006/relationships/hyperlink" Target="https://en.wikipedia.org/wiki/James_H._Clark" TargetMode="External"/><Relationship Id="rId8" Type="http://schemas.openxmlformats.org/officeDocument/2006/relationships/hyperlink" Target="https://en.wikipedia.org/wiki/Bi-cubic" TargetMode="Externa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:notes"/>
          <p:cNvSpPr/>
          <p:nvPr>
            <p:ph idx="2" type="sldImg"/>
          </p:nvPr>
        </p:nvSpPr>
        <p:spPr>
          <a:xfrm>
            <a:off x="687388" y="1143000"/>
            <a:ext cx="5483225" cy="3084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1:notes"/>
          <p:cNvSpPr txBox="1"/>
          <p:nvPr>
            <p:ph idx="1" type="body"/>
          </p:nvPr>
        </p:nvSpPr>
        <p:spPr>
          <a:xfrm>
            <a:off x="685804" y="4400554"/>
            <a:ext cx="5486399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:notes"/>
          <p:cNvSpPr txBox="1"/>
          <p:nvPr>
            <p:ph idx="12" type="sldNum"/>
          </p:nvPr>
        </p:nvSpPr>
        <p:spPr>
          <a:xfrm>
            <a:off x="3884615" y="8685219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11e6d3e7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911e6d3e7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Catmull and other researchers developed strategies to create smooth geometry from a coarse mesh for animation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11e6d3e7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911e6d3e7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Character from  Geri's Game: animation movie won academy award - Rhino 7 Subdi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https://www.youtube.com/watch?v=9IYRC7g2ICg&amp;ab_channel=WorldFilmChannel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11e6d3e7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911e6d3e7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replace the geometry with a further smoother geometry but a more articulated one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11e6d3e7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911e6d3e7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Difference between </a:t>
            </a:r>
            <a:r>
              <a:rPr lang="en-GB"/>
              <a:t>explicit and implicit modeling (this example could never be possible to create manually)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0b17b57ef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0b17b57ef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11e6d3e7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911e6d3e7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911e6d3e75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911e6d3e75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11e6d3e75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911e6d3e75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911e6d3e75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911e6d3e75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239c1b8c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9239c1b8c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:notes"/>
          <p:cNvSpPr/>
          <p:nvPr>
            <p:ph idx="2" type="sldImg"/>
          </p:nvPr>
        </p:nvSpPr>
        <p:spPr>
          <a:xfrm>
            <a:off x="687388" y="1143000"/>
            <a:ext cx="5483225" cy="3084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2:notes"/>
          <p:cNvSpPr txBox="1"/>
          <p:nvPr>
            <p:ph idx="1" type="body"/>
          </p:nvPr>
        </p:nvSpPr>
        <p:spPr>
          <a:xfrm>
            <a:off x="685804" y="4400554"/>
            <a:ext cx="5486399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:notes"/>
          <p:cNvSpPr txBox="1"/>
          <p:nvPr>
            <p:ph idx="12" type="sldNum"/>
          </p:nvPr>
        </p:nvSpPr>
        <p:spPr>
          <a:xfrm>
            <a:off x="3884615" y="8685219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9239c1b8c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9239c1b8c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https://vimeo.com/86517706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0b17b57ef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0b17b57ef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9239c1b8c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9239c1b8c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11e6d3e7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911e6d3e7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9239c1b8c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9239c1b8c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9239c1b8c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9239c1b8c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9239c1b8c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9239c1b8c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u="sng">
                <a:solidFill>
                  <a:srgbClr val="6B9F25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https://player.vimeo.com/video/762579933?h=0d89b9eca3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911e6d3e7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911e6d3e7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11e6d3e75_0_36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2911e6d3e75_0_36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2911e6d3e75_0_36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911e6d3e7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911e6d3e7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Vertex connected to each other with edges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0c5150fe5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0c5150fe5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Vertex connected to each other with edges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911e6d3e7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911e6d3e7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ordered array of vertices, and a list of faces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911e6d3e7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911e6d3e7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Stores vertices and connected vertices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911e6d3e7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911e6d3e7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Data-structures for different tasks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911e6d3e75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911e6d3e75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911e6d3e7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911e6d3e7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8cf3b604b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8cf3b604b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911e6d3e7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911e6d3e7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70’s : without computers, he created a system of guidelines/of patterns on how to design. 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All 253 patterns together form a language .</a:t>
            </a:r>
            <a:r>
              <a:rPr lang="en-GB"/>
              <a:t>Independent pattens/rules that are connected through links to others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Here: pattern how to distribute row houses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All 253 patterns together form a language." Patterns describe a problem and then offer a solution. In doing so the authors intend to give ordinary people, not only professionals, a way to work with their neighbors to improve a town or neighborhood, design a house for themselves or work with colleagues to design an office, workshop, or public building such as a school.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0c5150fe5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0c5150fe5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1904 Droste cocoa tin, designed by Jan Misset.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0b17b57ef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0b17b57ef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911e6d3e7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911e6d3e7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bring it a bit closer to form and geometry..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The </a:t>
            </a:r>
            <a:r>
              <a:rPr lang="en-GB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recursive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 nature of the L-system rules leads to </a:t>
            </a:r>
            <a:r>
              <a:rPr lang="en-GB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self-similarity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 and thereby, </a:t>
            </a:r>
            <a:r>
              <a:rPr lang="en-GB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fractal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-like forms are easy to describe with an L-system.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Rotation + move forward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L-systems were introduced and developed in 1968 by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Aristid Lindenmayer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, a Hungarian theoretical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biologist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botanist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 at the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University of Utrecht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0c5150fe5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0c5150fe5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ordered array of vertices, and a list of faces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911e6d3e7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911e6d3e7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Later example instead of replacing characters we replace shapes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911e6d3e7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911e6d3e7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911e6d3e7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911e6d3e7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0b17b57ef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0b17b57ef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0c5150fe5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0c5150fe5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0c5150fe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0c5150fe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0cc92c921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0cc92c921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0c5150fe5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0c5150fe5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The </a:t>
            </a:r>
            <a:r>
              <a:rPr b="1" lang="en-GB" sz="1200">
                <a:solidFill>
                  <a:srgbClr val="202122"/>
                </a:solidFill>
                <a:highlight>
                  <a:srgbClr val="FFFFFF"/>
                </a:highlight>
              </a:rPr>
              <a:t>Catmull–Clark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en-GB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algorithm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 is a technique used in </a:t>
            </a:r>
            <a:r>
              <a:rPr lang="en-GB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3D computer graphics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 to create curved surfaces by using </a:t>
            </a:r>
            <a:r>
              <a:rPr lang="en-GB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4"/>
              </a:rPr>
              <a:t>subdivision surface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en-GB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5"/>
              </a:rPr>
              <a:t>modeling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. It was devised by </a:t>
            </a:r>
            <a:r>
              <a:rPr lang="en-GB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6"/>
              </a:rPr>
              <a:t>Edwin Catmull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lang="en-GB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7"/>
              </a:rPr>
              <a:t>Jim Clark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 in 1978 as a generalization of </a:t>
            </a:r>
            <a:r>
              <a:rPr lang="en-GB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8"/>
              </a:rPr>
              <a:t>bi-cubic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i="1" lang="en-GB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9"/>
              </a:rPr>
              <a:t>uniform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en-GB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10"/>
              </a:rPr>
              <a:t>B-spline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 surfaces to arbitrary </a:t>
            </a:r>
            <a:r>
              <a:rPr lang="en-GB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11"/>
              </a:rPr>
              <a:t>topology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.</a:t>
            </a:r>
            <a:r>
              <a:rPr baseline="30000" lang="en-GB" sz="16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12"/>
              </a:rPr>
              <a:t>[1]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0c5150fe5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0c5150fe5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0c5150fe5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0c5150fe5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0c5150fe5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0c5150fe5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11e6d3e75_0_41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2911e6d3e75_0_41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Limits or boundaries. Discrete set of facets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2911e6d3e75_0_41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11e6d3e7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911e6d3e7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It’s always an approximation of the shape that depends on the resolution, how many faces we use to represent the 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11e6d3e7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11e6d3e7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11e6d3e7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11e6d3e7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8.png"/><Relationship Id="rId4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5.png"/><Relationship Id="rId4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39652" y="1383618"/>
            <a:ext cx="2538283" cy="147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0749" y="3942920"/>
            <a:ext cx="2322244" cy="37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6036" y="1383618"/>
            <a:ext cx="2808312" cy="1287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cture slide" showMasterSp="0">
  <p:cSld name="Lecture slide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1007269" y="844153"/>
            <a:ext cx="7344966" cy="57557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1007269" y="2733768"/>
            <a:ext cx="7344966" cy="112526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2" type="body"/>
          </p:nvPr>
        </p:nvSpPr>
        <p:spPr>
          <a:xfrm>
            <a:off x="1007268" y="2139702"/>
            <a:ext cx="7344967" cy="37804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>
            <p:ph idx="2" type="pic"/>
          </p:nvPr>
        </p:nvSpPr>
        <p:spPr>
          <a:xfrm>
            <a:off x="0" y="-1"/>
            <a:ext cx="9144000" cy="4731544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0" y="4516041"/>
            <a:ext cx="9144000" cy="215503"/>
          </a:xfrm>
          <a:prstGeom prst="rect">
            <a:avLst/>
          </a:prstGeom>
          <a:solidFill>
            <a:schemeClr val="dk1">
              <a:alpha val="64705"/>
            </a:schemeClr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 and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1007269" y="205978"/>
            <a:ext cx="7344966" cy="962025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1007269" y="1545431"/>
            <a:ext cx="7344966" cy="297061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- Chapter Title 1">
  <p:cSld name="Empty Slide_1_2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0" y="0"/>
            <a:ext cx="9182400" cy="518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/>
          <p:nvPr>
            <p:ph idx="2" type="pic"/>
          </p:nvPr>
        </p:nvSpPr>
        <p:spPr>
          <a:xfrm>
            <a:off x="3462750" y="-16825"/>
            <a:ext cx="5719800" cy="47850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689625" y="2575275"/>
            <a:ext cx="6132600" cy="21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45938" y="4794900"/>
            <a:ext cx="831799" cy="2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 b="0" l="0" r="39124" t="0"/>
          <a:stretch/>
        </p:blipFill>
        <p:spPr>
          <a:xfrm>
            <a:off x="769500" y="4749025"/>
            <a:ext cx="589800" cy="33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50" y="4802600"/>
            <a:ext cx="465118" cy="2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/>
          <p:nvPr/>
        </p:nvSpPr>
        <p:spPr>
          <a:xfrm>
            <a:off x="1290600" y="4697750"/>
            <a:ext cx="250800" cy="2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"/>
          <p:cNvSpPr txBox="1"/>
          <p:nvPr>
            <p:ph idx="1" type="subTitle"/>
          </p:nvPr>
        </p:nvSpPr>
        <p:spPr>
          <a:xfrm>
            <a:off x="689625" y="4038225"/>
            <a:ext cx="25881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lv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4">
          <p15:clr>
            <a:srgbClr val="FA7B17"/>
          </p15:clr>
        </p15:guide>
        <p15:guide id="2" orient="horz" pos="703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lide" showMasterSp="0">
  <p:cSld name="Project Slide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1007268" y="844153"/>
            <a:ext cx="7344967" cy="59347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1007269" y="2409825"/>
            <a:ext cx="7344966" cy="113403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1007268" y="1532231"/>
            <a:ext cx="7344967" cy="3348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1007269" y="1926007"/>
            <a:ext cx="7344966" cy="3348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Title and caption">
  <p:cSld name="Picture with Title and 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>
            <p:ph idx="2" type="pic"/>
          </p:nvPr>
        </p:nvSpPr>
        <p:spPr>
          <a:xfrm>
            <a:off x="0" y="446"/>
            <a:ext cx="9144000" cy="4731544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8231" y="844153"/>
            <a:ext cx="1124257" cy="440581"/>
          </a:xfrm>
          <a:prstGeom prst="rect">
            <a:avLst/>
          </a:prstGeom>
          <a:solidFill>
            <a:schemeClr val="lt1">
              <a:alpha val="64705"/>
            </a:schemeClr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3" type="body"/>
          </p:nvPr>
        </p:nvSpPr>
        <p:spPr>
          <a:xfrm>
            <a:off x="0" y="4516041"/>
            <a:ext cx="9144000" cy="215503"/>
          </a:xfrm>
          <a:prstGeom prst="rect">
            <a:avLst/>
          </a:prstGeom>
          <a:solidFill>
            <a:schemeClr val="dk1">
              <a:alpha val="64705"/>
            </a:schemeClr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8855" y="476931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">
  <p:cSld name="Empty Slide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2972" y="4778999"/>
            <a:ext cx="657721" cy="10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Title and caption 1">
  <p:cSld name="Picture with Title and caption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/>
          <p:nvPr>
            <p:ph idx="2" type="pic"/>
          </p:nvPr>
        </p:nvSpPr>
        <p:spPr>
          <a:xfrm>
            <a:off x="0" y="446"/>
            <a:ext cx="9144000" cy="4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6624228" y="4767263"/>
            <a:ext cx="151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1385646" y="4767263"/>
            <a:ext cx="5076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2" type="sldNum"/>
          </p:nvPr>
        </p:nvSpPr>
        <p:spPr>
          <a:xfrm>
            <a:off x="1007269" y="4767263"/>
            <a:ext cx="32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8231" y="844153"/>
            <a:ext cx="1124400" cy="440700"/>
          </a:xfrm>
          <a:prstGeom prst="rect">
            <a:avLst/>
          </a:prstGeom>
          <a:solidFill>
            <a:schemeClr val="lt1">
              <a:alpha val="65880"/>
            </a:schemeClr>
          </a:solidFill>
          <a:ln>
            <a:noFill/>
          </a:ln>
        </p:spPr>
        <p:txBody>
          <a:bodyPr anchorCtr="0" anchor="t" bIns="81000" lIns="162000" spcFirstLastPara="1" rIns="162000" wrap="square" tIns="810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3" type="body"/>
          </p:nvPr>
        </p:nvSpPr>
        <p:spPr>
          <a:xfrm>
            <a:off x="0" y="4516041"/>
            <a:ext cx="9144000" cy="215400"/>
          </a:xfrm>
          <a:prstGeom prst="rect">
            <a:avLst/>
          </a:prstGeom>
          <a:solidFill>
            <a:schemeClr val="dk1">
              <a:alpha val="65880"/>
            </a:schemeClr>
          </a:solidFill>
          <a:ln>
            <a:noFill/>
          </a:ln>
        </p:spPr>
        <p:txBody>
          <a:bodyPr anchorCtr="0" anchor="t" bIns="0" lIns="0" spcFirstLastPara="1" rIns="17010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8" name="Google Shape;6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8855" y="476931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.png"/><Relationship Id="rId2" Type="http://schemas.openxmlformats.org/officeDocument/2006/relationships/image" Target="../media/image12.png"/><Relationship Id="rId3" Type="http://schemas.openxmlformats.org/officeDocument/2006/relationships/image" Target="../media/image11.jp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07269" y="205978"/>
            <a:ext cx="7344966" cy="962025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07269" y="1545432"/>
            <a:ext cx="7344966" cy="302418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35000" y="4779000"/>
            <a:ext cx="474727" cy="27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2972" y="4778999"/>
            <a:ext cx="657721" cy="10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Relationship Id="rId7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jpg"/><Relationship Id="rId4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5" Type="http://schemas.openxmlformats.org/officeDocument/2006/relationships/image" Target="../media/image52.png"/><Relationship Id="rId6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696" y="232518"/>
            <a:ext cx="1115103" cy="18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2238"/>
            <a:ext cx="8839204" cy="331901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0"/>
          <p:cNvSpPr txBox="1"/>
          <p:nvPr/>
        </p:nvSpPr>
        <p:spPr>
          <a:xfrm>
            <a:off x="0" y="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highlight>
                  <a:srgbClr val="FFFFFF"/>
                </a:highlight>
              </a:rPr>
              <a:t>Catmull-Clark</a:t>
            </a:r>
            <a:endParaRPr b="1" sz="13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/>
        </p:nvSpPr>
        <p:spPr>
          <a:xfrm>
            <a:off x="0" y="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highlight>
                  <a:srgbClr val="FFFFFF"/>
                </a:highlight>
              </a:rPr>
              <a:t>Subdivision Surfaces in Character Animation</a:t>
            </a:r>
            <a:endParaRPr b="1" sz="1300">
              <a:highlight>
                <a:srgbClr val="FFFFFF"/>
              </a:highlight>
            </a:endParaRPr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800" y="548450"/>
            <a:ext cx="7048392" cy="41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2"/>
          <p:cNvPicPr preferRelativeResize="0"/>
          <p:nvPr/>
        </p:nvPicPr>
        <p:blipFill rotWithShape="1">
          <a:blip r:embed="rId3">
            <a:alphaModFix/>
          </a:blip>
          <a:srcRect b="1574" l="0" r="0" t="0"/>
          <a:stretch/>
        </p:blipFill>
        <p:spPr>
          <a:xfrm>
            <a:off x="309075" y="384100"/>
            <a:ext cx="8525850" cy="430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2"/>
          <p:cNvSpPr txBox="1"/>
          <p:nvPr/>
        </p:nvSpPr>
        <p:spPr>
          <a:xfrm>
            <a:off x="0" y="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highlight>
                  <a:srgbClr val="FFFFFF"/>
                </a:highlight>
              </a:rPr>
              <a:t>Digital Grotesque</a:t>
            </a:r>
            <a:r>
              <a:rPr b="1" lang="en-GB" sz="1300">
                <a:solidFill>
                  <a:schemeClr val="dk1"/>
                </a:solidFill>
                <a:highlight>
                  <a:schemeClr val="lt1"/>
                </a:highlight>
              </a:rPr>
              <a:t>, Hansmeyer/Dillenburger</a:t>
            </a:r>
            <a:endParaRPr b="1" sz="13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3"/>
          <p:cNvPicPr preferRelativeResize="0"/>
          <p:nvPr/>
        </p:nvPicPr>
        <p:blipFill rotWithShape="1">
          <a:blip r:embed="rId3">
            <a:alphaModFix/>
          </a:blip>
          <a:srcRect b="4718" l="0" r="0" t="4718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 txBox="1"/>
          <p:nvPr/>
        </p:nvSpPr>
        <p:spPr>
          <a:xfrm>
            <a:off x="0" y="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</a:rPr>
              <a:t>Digital Grotesque, Hansmeyer/Dillenburger</a:t>
            </a:r>
            <a:endParaRPr b="1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863" y="509175"/>
            <a:ext cx="6600274" cy="41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/>
        </p:nvSpPr>
        <p:spPr>
          <a:xfrm>
            <a:off x="0" y="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highlight>
                  <a:srgbClr val="FFFFFF"/>
                </a:highlight>
              </a:rPr>
              <a:t>Grotto set design for Mozart's Magic Flute, directed by Romeo Castellucci</a:t>
            </a:r>
            <a:endParaRPr b="1" sz="13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idx="4294967295" type="title"/>
          </p:nvPr>
        </p:nvSpPr>
        <p:spPr>
          <a:xfrm>
            <a:off x="899544" y="2283903"/>
            <a:ext cx="7344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/>
              <a:t>slab?</a:t>
            </a:r>
            <a:endParaRPr sz="30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6"/>
          <p:cNvPicPr preferRelativeResize="0"/>
          <p:nvPr/>
        </p:nvPicPr>
        <p:blipFill rotWithShape="1">
          <a:blip r:embed="rId3">
            <a:alphaModFix/>
          </a:blip>
          <a:srcRect b="-1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6"/>
          <p:cNvSpPr txBox="1"/>
          <p:nvPr/>
        </p:nvSpPr>
        <p:spPr>
          <a:xfrm>
            <a:off x="65950" y="7615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</a:rPr>
              <a:t>Smart Slab, 2018</a:t>
            </a:r>
            <a:endParaRPr b="1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7"/>
          <p:cNvPicPr preferRelativeResize="0"/>
          <p:nvPr/>
        </p:nvPicPr>
        <p:blipFill rotWithShape="1">
          <a:blip r:embed="rId3">
            <a:alphaModFix/>
          </a:blip>
          <a:srcRect b="2306" l="23725" r="23714" t="2000"/>
          <a:stretch/>
        </p:blipFill>
        <p:spPr>
          <a:xfrm rot="-5400000">
            <a:off x="2530000" y="500988"/>
            <a:ext cx="4282426" cy="438577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/>
        </p:nvSpPr>
        <p:spPr>
          <a:xfrm>
            <a:off x="65950" y="7615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Functional Formwork, 2019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0"/>
            <a:ext cx="914405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8"/>
          <p:cNvSpPr txBox="1"/>
          <p:nvPr/>
        </p:nvSpPr>
        <p:spPr>
          <a:xfrm>
            <a:off x="65950" y="7615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</a:rPr>
              <a:t>HiRes Concrete, 2021</a:t>
            </a:r>
            <a:endParaRPr b="1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idx="4294967295" type="title"/>
          </p:nvPr>
        </p:nvSpPr>
        <p:spPr>
          <a:xfrm>
            <a:off x="899544" y="2283903"/>
            <a:ext cx="7344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/>
              <a:t>column</a:t>
            </a:r>
            <a:r>
              <a:rPr lang="en-GB" sz="3000"/>
              <a:t>?</a:t>
            </a:r>
            <a:endParaRPr sz="30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1007269" y="844153"/>
            <a:ext cx="7344966" cy="575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 Digital Fabrication</a:t>
            </a:r>
            <a:endParaRPr b="1" i="0" sz="4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 txBox="1"/>
          <p:nvPr>
            <p:ph idx="2" type="body"/>
          </p:nvPr>
        </p:nvSpPr>
        <p:spPr>
          <a:xfrm>
            <a:off x="1007268" y="2139702"/>
            <a:ext cx="7344967" cy="378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/>
              <a:t>Digital Architecture</a:t>
            </a:r>
            <a:endParaRPr b="1" i="0" sz="1400" u="none" cap="none" strike="noStrike">
              <a:solidFill>
                <a:schemeClr val="dk1"/>
              </a:solidFill>
            </a:endParaRPr>
          </a:p>
        </p:txBody>
      </p:sp>
      <p:pic>
        <p:nvPicPr>
          <p:cNvPr id="82" name="Google Shape;8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869" y="3671945"/>
            <a:ext cx="908302" cy="1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7798" y="3617066"/>
            <a:ext cx="908962" cy="50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51368" y="3676150"/>
            <a:ext cx="1411232" cy="35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72859" y="3659460"/>
            <a:ext cx="715923" cy="4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81957" y="3718497"/>
            <a:ext cx="589788" cy="26974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/>
          <p:nvPr/>
        </p:nvSpPr>
        <p:spPr>
          <a:xfrm>
            <a:off x="1007269" y="2733768"/>
            <a:ext cx="73449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Implicit modelling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0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1086750" y="611300"/>
            <a:ext cx="6970499" cy="39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0"/>
          <p:cNvSpPr txBox="1"/>
          <p:nvPr/>
        </p:nvSpPr>
        <p:spPr>
          <a:xfrm>
            <a:off x="0" y="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highlight>
                  <a:srgbClr val="FFFFFF"/>
                </a:highlight>
              </a:rPr>
              <a:t>Michael Hansmeyer 2010, Subdivided Columns</a:t>
            </a:r>
            <a:endParaRPr b="1" sz="13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3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675" y="394275"/>
            <a:ext cx="6738652" cy="421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1"/>
          <p:cNvSpPr txBox="1"/>
          <p:nvPr/>
        </p:nvSpPr>
        <p:spPr>
          <a:xfrm>
            <a:off x="0" y="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highlight>
                  <a:srgbClr val="FFFFFF"/>
                </a:highlight>
              </a:rPr>
              <a:t>Sixth Order: Gwangju Design Biennale 2011</a:t>
            </a:r>
            <a:endParaRPr b="1" sz="13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9962"/>
            <a:ext cx="9143997" cy="610343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2"/>
          <p:cNvSpPr txBox="1"/>
          <p:nvPr/>
        </p:nvSpPr>
        <p:spPr>
          <a:xfrm>
            <a:off x="0" y="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</a:rPr>
              <a:t>Concrete Choreography, 2018</a:t>
            </a:r>
            <a:endParaRPr b="1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idx="4294967295" type="title"/>
          </p:nvPr>
        </p:nvSpPr>
        <p:spPr>
          <a:xfrm>
            <a:off x="114301" y="2283900"/>
            <a:ext cx="89154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/>
              <a:t>u</a:t>
            </a:r>
            <a:r>
              <a:rPr lang="en-GB" sz="3000"/>
              <a:t>se mesh subdivision... </a:t>
            </a:r>
            <a:endParaRPr sz="3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gital-grotesque-iii-michael-hansmeyer-architectural-sculpture-ai-designboom-11800" id="257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"/>
            <a:ext cx="9143999" cy="571501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 txBox="1"/>
          <p:nvPr/>
        </p:nvSpPr>
        <p:spPr>
          <a:xfrm>
            <a:off x="0" y="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highlight>
                  <a:srgbClr val="FFFFFF"/>
                </a:highlight>
              </a:rPr>
              <a:t>Digital Grotesque III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>
            <p:ph idx="4294967295" type="title"/>
          </p:nvPr>
        </p:nvSpPr>
        <p:spPr>
          <a:xfrm>
            <a:off x="114301" y="2283900"/>
            <a:ext cx="89154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/>
              <a:t>immersive computational architecture</a:t>
            </a:r>
            <a:r>
              <a:rPr lang="en-GB" sz="3000"/>
              <a:t> </a:t>
            </a:r>
            <a:endParaRPr sz="3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6"/>
          <p:cNvPicPr preferRelativeResize="0"/>
          <p:nvPr/>
        </p:nvPicPr>
        <p:blipFill rotWithShape="1">
          <a:blip r:embed="rId3">
            <a:alphaModFix/>
          </a:blip>
          <a:srcRect b="0" l="0" r="0" t="7338"/>
          <a:stretch/>
        </p:blipFill>
        <p:spPr>
          <a:xfrm>
            <a:off x="0" y="0"/>
            <a:ext cx="9144000" cy="529547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6"/>
          <p:cNvSpPr txBox="1"/>
          <p:nvPr/>
        </p:nvSpPr>
        <p:spPr>
          <a:xfrm>
            <a:off x="0" y="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highlight>
                  <a:srgbClr val="FFFFFF"/>
                </a:highlight>
              </a:rPr>
              <a:t>Digital Grotesque III</a:t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idx="4294967295" type="body"/>
          </p:nvPr>
        </p:nvSpPr>
        <p:spPr>
          <a:xfrm>
            <a:off x="1007250" y="157525"/>
            <a:ext cx="7129500" cy="4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/>
              <a:t>SUBMISSION</a:t>
            </a:r>
            <a:endParaRPr b="1" sz="20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/>
              <a:t>GROUPS</a:t>
            </a:r>
            <a:endParaRPr b="1" sz="1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/>
              <a:t>7 groups of 2 students </a:t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/>
              <a:t>CONTENT</a:t>
            </a:r>
            <a:endParaRPr b="1" sz="12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/>
              <a:t>Design of slab/column/slab and column(s)</a:t>
            </a:r>
            <a:endParaRPr sz="11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/>
              <a:t>Use algorithmic strategy for mesh subdivision</a:t>
            </a:r>
            <a:endParaRPr sz="11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/>
              <a:t>Presentation with real-time render in RADii</a:t>
            </a:r>
            <a:endParaRPr sz="11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/>
              <a:t>TOOLS</a:t>
            </a:r>
            <a:endParaRPr b="1" sz="12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/>
              <a:t>Python in Rhino/Grasshopper</a:t>
            </a:r>
            <a:endParaRPr sz="11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/>
              <a:t>Mola</a:t>
            </a:r>
            <a:endParaRPr sz="11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/>
              <a:t>ParaSub</a:t>
            </a:r>
            <a:endParaRPr sz="11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/>
              <a:t>RADii</a:t>
            </a:r>
            <a:endParaRPr sz="1100"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>
            <p:ph type="title"/>
          </p:nvPr>
        </p:nvSpPr>
        <p:spPr>
          <a:xfrm>
            <a:off x="899544" y="2055303"/>
            <a:ext cx="7344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/>
              <a:t>w</a:t>
            </a:r>
            <a:r>
              <a:rPr lang="en-GB" sz="3000"/>
              <a:t>hat is a mesh ?</a:t>
            </a:r>
            <a:endParaRPr sz="30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/>
        </p:nvSpPr>
        <p:spPr>
          <a:xfrm>
            <a:off x="65950" y="7615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</a:rPr>
              <a:t>Basic concepts</a:t>
            </a:r>
            <a:endParaRPr b="1">
              <a:highlight>
                <a:srgbClr val="FFFFFF"/>
              </a:highlight>
            </a:endParaRPr>
          </a:p>
        </p:txBody>
      </p:sp>
      <p:grpSp>
        <p:nvGrpSpPr>
          <p:cNvPr id="286" name="Google Shape;286;p39"/>
          <p:cNvGrpSpPr/>
          <p:nvPr/>
        </p:nvGrpSpPr>
        <p:grpSpPr>
          <a:xfrm>
            <a:off x="2705600" y="692850"/>
            <a:ext cx="2835600" cy="3132900"/>
            <a:chOff x="3200900" y="1047450"/>
            <a:chExt cx="2835600" cy="3132900"/>
          </a:xfrm>
        </p:grpSpPr>
        <p:sp>
          <p:nvSpPr>
            <p:cNvPr id="287" name="Google Shape;287;p39"/>
            <p:cNvSpPr/>
            <p:nvPr/>
          </p:nvSpPr>
          <p:spPr>
            <a:xfrm>
              <a:off x="4686300" y="1133475"/>
              <a:ext cx="1276350" cy="2028825"/>
            </a:xfrm>
            <a:custGeom>
              <a:rect b="b" l="l" r="r" t="t"/>
              <a:pathLst>
                <a:path extrusionOk="0" h="81153" w="51054">
                  <a:moveTo>
                    <a:pt x="35433" y="0"/>
                  </a:moveTo>
                  <a:lnTo>
                    <a:pt x="8001" y="35814"/>
                  </a:lnTo>
                  <a:lnTo>
                    <a:pt x="0" y="81153"/>
                  </a:lnTo>
                  <a:lnTo>
                    <a:pt x="32385" y="79629"/>
                  </a:lnTo>
                  <a:lnTo>
                    <a:pt x="51054" y="42672"/>
                  </a:lnTo>
                  <a:close/>
                </a:path>
              </a:pathLst>
            </a:custGeom>
            <a:solidFill>
              <a:srgbClr val="F3F3F3">
                <a:alpha val="59490"/>
              </a:srgbClr>
            </a:solidFill>
            <a:ln>
              <a:noFill/>
            </a:ln>
          </p:spPr>
        </p:sp>
        <p:sp>
          <p:nvSpPr>
            <p:cNvPr id="288" name="Google Shape;288;p39"/>
            <p:cNvSpPr/>
            <p:nvPr/>
          </p:nvSpPr>
          <p:spPr>
            <a:xfrm>
              <a:off x="3791450" y="1131750"/>
              <a:ext cx="168600" cy="168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9"/>
            <p:cNvSpPr/>
            <p:nvPr/>
          </p:nvSpPr>
          <p:spPr>
            <a:xfrm>
              <a:off x="5477375" y="1047450"/>
              <a:ext cx="168600" cy="168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9"/>
            <p:cNvSpPr/>
            <p:nvPr/>
          </p:nvSpPr>
          <p:spPr>
            <a:xfrm>
              <a:off x="5867900" y="2190450"/>
              <a:ext cx="168600" cy="168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9"/>
            <p:cNvSpPr/>
            <p:nvPr/>
          </p:nvSpPr>
          <p:spPr>
            <a:xfrm>
              <a:off x="4791575" y="1961850"/>
              <a:ext cx="168600" cy="168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9"/>
            <p:cNvSpPr/>
            <p:nvPr/>
          </p:nvSpPr>
          <p:spPr>
            <a:xfrm>
              <a:off x="4001000" y="2190450"/>
              <a:ext cx="168600" cy="168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9"/>
            <p:cNvSpPr/>
            <p:nvPr/>
          </p:nvSpPr>
          <p:spPr>
            <a:xfrm>
              <a:off x="3200900" y="2419050"/>
              <a:ext cx="168600" cy="168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9"/>
            <p:cNvSpPr/>
            <p:nvPr/>
          </p:nvSpPr>
          <p:spPr>
            <a:xfrm>
              <a:off x="3622850" y="3247725"/>
              <a:ext cx="168600" cy="168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9"/>
            <p:cNvSpPr/>
            <p:nvPr/>
          </p:nvSpPr>
          <p:spPr>
            <a:xfrm>
              <a:off x="4169600" y="4011750"/>
              <a:ext cx="168600" cy="168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9"/>
            <p:cNvSpPr/>
            <p:nvPr/>
          </p:nvSpPr>
          <p:spPr>
            <a:xfrm>
              <a:off x="4622975" y="3079125"/>
              <a:ext cx="168600" cy="168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9"/>
            <p:cNvSpPr/>
            <p:nvPr/>
          </p:nvSpPr>
          <p:spPr>
            <a:xfrm>
              <a:off x="5401175" y="3038175"/>
              <a:ext cx="168600" cy="168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9"/>
            <p:cNvSpPr/>
            <p:nvPr/>
          </p:nvSpPr>
          <p:spPr>
            <a:xfrm>
              <a:off x="5477375" y="4011750"/>
              <a:ext cx="168600" cy="168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9" name="Google Shape;299;p39"/>
            <p:cNvCxnSpPr>
              <a:stCxn id="288" idx="5"/>
              <a:endCxn id="291" idx="1"/>
            </p:cNvCxnSpPr>
            <p:nvPr/>
          </p:nvCxnSpPr>
          <p:spPr>
            <a:xfrm>
              <a:off x="3935359" y="1275659"/>
              <a:ext cx="880800" cy="71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0" name="Google Shape;300;p39"/>
            <p:cNvCxnSpPr>
              <a:endCxn id="289" idx="2"/>
            </p:cNvCxnSpPr>
            <p:nvPr/>
          </p:nvCxnSpPr>
          <p:spPr>
            <a:xfrm flipH="1" rot="10800000">
              <a:off x="3943475" y="1131750"/>
              <a:ext cx="1533900" cy="39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1" name="Google Shape;301;p39"/>
            <p:cNvCxnSpPr>
              <a:endCxn id="290" idx="0"/>
            </p:cNvCxnSpPr>
            <p:nvPr/>
          </p:nvCxnSpPr>
          <p:spPr>
            <a:xfrm>
              <a:off x="5621300" y="1191450"/>
              <a:ext cx="330900" cy="99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2" name="Google Shape;302;p39"/>
            <p:cNvCxnSpPr>
              <a:stCxn id="290" idx="3"/>
              <a:endCxn id="297" idx="7"/>
            </p:cNvCxnSpPr>
            <p:nvPr/>
          </p:nvCxnSpPr>
          <p:spPr>
            <a:xfrm flipH="1">
              <a:off x="5545191" y="2334359"/>
              <a:ext cx="347400" cy="72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3" name="Google Shape;303;p39"/>
            <p:cNvCxnSpPr>
              <a:endCxn id="298" idx="7"/>
            </p:cNvCxnSpPr>
            <p:nvPr/>
          </p:nvCxnSpPr>
          <p:spPr>
            <a:xfrm flipH="1">
              <a:off x="5621284" y="2359141"/>
              <a:ext cx="330900" cy="167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4" name="Google Shape;304;p39"/>
            <p:cNvCxnSpPr>
              <a:stCxn id="297" idx="4"/>
              <a:endCxn id="298" idx="0"/>
            </p:cNvCxnSpPr>
            <p:nvPr/>
          </p:nvCxnSpPr>
          <p:spPr>
            <a:xfrm>
              <a:off x="5485475" y="3206775"/>
              <a:ext cx="76200" cy="804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5" name="Google Shape;305;p39"/>
            <p:cNvCxnSpPr>
              <a:stCxn id="297" idx="2"/>
              <a:endCxn id="296" idx="6"/>
            </p:cNvCxnSpPr>
            <p:nvPr/>
          </p:nvCxnSpPr>
          <p:spPr>
            <a:xfrm flipH="1">
              <a:off x="4791575" y="3122475"/>
              <a:ext cx="609600" cy="4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6" name="Google Shape;306;p39"/>
            <p:cNvCxnSpPr>
              <a:endCxn id="295" idx="7"/>
            </p:cNvCxnSpPr>
            <p:nvPr/>
          </p:nvCxnSpPr>
          <p:spPr>
            <a:xfrm flipH="1">
              <a:off x="4313509" y="3223141"/>
              <a:ext cx="334200" cy="81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7" name="Google Shape;307;p39"/>
            <p:cNvCxnSpPr>
              <a:endCxn id="298" idx="2"/>
            </p:cNvCxnSpPr>
            <p:nvPr/>
          </p:nvCxnSpPr>
          <p:spPr>
            <a:xfrm>
              <a:off x="4338275" y="4096050"/>
              <a:ext cx="1139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8" name="Google Shape;308;p39"/>
            <p:cNvCxnSpPr>
              <a:stCxn id="296" idx="5"/>
              <a:endCxn id="298" idx="1"/>
            </p:cNvCxnSpPr>
            <p:nvPr/>
          </p:nvCxnSpPr>
          <p:spPr>
            <a:xfrm>
              <a:off x="4766884" y="3223034"/>
              <a:ext cx="735300" cy="81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9" name="Google Shape;309;p39"/>
            <p:cNvCxnSpPr>
              <a:stCxn id="288" idx="3"/>
              <a:endCxn id="293" idx="7"/>
            </p:cNvCxnSpPr>
            <p:nvPr/>
          </p:nvCxnSpPr>
          <p:spPr>
            <a:xfrm flipH="1">
              <a:off x="3344841" y="1275659"/>
              <a:ext cx="471300" cy="116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0" name="Google Shape;310;p39"/>
            <p:cNvCxnSpPr>
              <a:endCxn id="292" idx="0"/>
            </p:cNvCxnSpPr>
            <p:nvPr/>
          </p:nvCxnSpPr>
          <p:spPr>
            <a:xfrm>
              <a:off x="3875600" y="1300350"/>
              <a:ext cx="209700" cy="89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1" name="Google Shape;311;p39"/>
            <p:cNvCxnSpPr>
              <a:stCxn id="291" idx="2"/>
              <a:endCxn id="292" idx="7"/>
            </p:cNvCxnSpPr>
            <p:nvPr/>
          </p:nvCxnSpPr>
          <p:spPr>
            <a:xfrm flipH="1">
              <a:off x="4144775" y="2046150"/>
              <a:ext cx="646800" cy="16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Google Shape;312;p39"/>
            <p:cNvCxnSpPr>
              <a:stCxn id="293" idx="4"/>
              <a:endCxn id="294" idx="1"/>
            </p:cNvCxnSpPr>
            <p:nvPr/>
          </p:nvCxnSpPr>
          <p:spPr>
            <a:xfrm>
              <a:off x="3285200" y="2587650"/>
              <a:ext cx="362400" cy="684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Google Shape;313;p39"/>
            <p:cNvCxnSpPr>
              <a:stCxn id="294" idx="5"/>
              <a:endCxn id="295" idx="1"/>
            </p:cNvCxnSpPr>
            <p:nvPr/>
          </p:nvCxnSpPr>
          <p:spPr>
            <a:xfrm>
              <a:off x="3766759" y="3391634"/>
              <a:ext cx="427500" cy="6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4" name="Google Shape;314;p39"/>
            <p:cNvCxnSpPr>
              <a:stCxn id="292" idx="3"/>
              <a:endCxn id="294" idx="7"/>
            </p:cNvCxnSpPr>
            <p:nvPr/>
          </p:nvCxnSpPr>
          <p:spPr>
            <a:xfrm flipH="1">
              <a:off x="3766791" y="2334359"/>
              <a:ext cx="258900" cy="938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5" name="Google Shape;315;p39"/>
            <p:cNvCxnSpPr>
              <a:stCxn id="293" idx="6"/>
              <a:endCxn id="292" idx="2"/>
            </p:cNvCxnSpPr>
            <p:nvPr/>
          </p:nvCxnSpPr>
          <p:spPr>
            <a:xfrm flipH="1" rot="10800000">
              <a:off x="3369500" y="2274750"/>
              <a:ext cx="631500" cy="228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6" name="Google Shape;316;p39"/>
            <p:cNvCxnSpPr>
              <a:stCxn id="292" idx="5"/>
              <a:endCxn id="296" idx="1"/>
            </p:cNvCxnSpPr>
            <p:nvPr/>
          </p:nvCxnSpPr>
          <p:spPr>
            <a:xfrm>
              <a:off x="4144909" y="2334359"/>
              <a:ext cx="502800" cy="769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" name="Google Shape;317;p39"/>
            <p:cNvCxnSpPr>
              <a:endCxn id="296" idx="0"/>
            </p:cNvCxnSpPr>
            <p:nvPr/>
          </p:nvCxnSpPr>
          <p:spPr>
            <a:xfrm flipH="1">
              <a:off x="4707275" y="2130525"/>
              <a:ext cx="168600" cy="948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39"/>
            <p:cNvCxnSpPr>
              <a:stCxn id="289" idx="3"/>
              <a:endCxn id="291" idx="7"/>
            </p:cNvCxnSpPr>
            <p:nvPr/>
          </p:nvCxnSpPr>
          <p:spPr>
            <a:xfrm flipH="1">
              <a:off x="4935366" y="1191359"/>
              <a:ext cx="566700" cy="79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9" name="Google Shape;319;p39"/>
          <p:cNvSpPr txBox="1"/>
          <p:nvPr/>
        </p:nvSpPr>
        <p:spPr>
          <a:xfrm>
            <a:off x="5934150" y="1734663"/>
            <a:ext cx="216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vertex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20" name="Google Shape;320;p39"/>
          <p:cNvSpPr txBox="1"/>
          <p:nvPr/>
        </p:nvSpPr>
        <p:spPr>
          <a:xfrm>
            <a:off x="4543425" y="2028375"/>
            <a:ext cx="216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face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21" name="Google Shape;321;p39"/>
          <p:cNvSpPr txBox="1"/>
          <p:nvPr/>
        </p:nvSpPr>
        <p:spPr>
          <a:xfrm>
            <a:off x="5541200" y="1055863"/>
            <a:ext cx="216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edge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22" name="Google Shape;322;p39"/>
          <p:cNvSpPr txBox="1"/>
          <p:nvPr/>
        </p:nvSpPr>
        <p:spPr>
          <a:xfrm>
            <a:off x="3435850" y="2679725"/>
            <a:ext cx="216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quad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23" name="Google Shape;323;p39"/>
          <p:cNvSpPr txBox="1"/>
          <p:nvPr/>
        </p:nvSpPr>
        <p:spPr>
          <a:xfrm>
            <a:off x="4010650" y="3287600"/>
            <a:ext cx="216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triangle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324" name="Google Shape;324;p39"/>
          <p:cNvCxnSpPr>
            <a:endCxn id="321" idx="1"/>
          </p:cNvCxnSpPr>
          <p:nvPr/>
        </p:nvCxnSpPr>
        <p:spPr>
          <a:xfrm flipH="1" rot="10800000">
            <a:off x="5267300" y="1240513"/>
            <a:ext cx="2739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39"/>
          <p:cNvCxnSpPr/>
          <p:nvPr/>
        </p:nvCxnSpPr>
        <p:spPr>
          <a:xfrm>
            <a:off x="5467350" y="1914525"/>
            <a:ext cx="4476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/>
        </p:nvSpPr>
        <p:spPr>
          <a:xfrm>
            <a:off x="65950" y="7615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highlight>
                  <a:srgbClr val="FFFFFF"/>
                </a:highlight>
              </a:rPr>
              <a:t>Basic concepts</a:t>
            </a:r>
            <a:endParaRPr b="1">
              <a:highlight>
                <a:srgbClr val="FFFFFF"/>
              </a:highlight>
            </a:endParaRPr>
          </a:p>
        </p:txBody>
      </p:sp>
      <p:grpSp>
        <p:nvGrpSpPr>
          <p:cNvPr id="93" name="Google Shape;93;p13"/>
          <p:cNvGrpSpPr/>
          <p:nvPr/>
        </p:nvGrpSpPr>
        <p:grpSpPr>
          <a:xfrm>
            <a:off x="2705600" y="692850"/>
            <a:ext cx="2835600" cy="3132900"/>
            <a:chOff x="3200900" y="1047450"/>
            <a:chExt cx="2835600" cy="3132900"/>
          </a:xfrm>
        </p:grpSpPr>
        <p:sp>
          <p:nvSpPr>
            <p:cNvPr id="94" name="Google Shape;94;p13"/>
            <p:cNvSpPr/>
            <p:nvPr/>
          </p:nvSpPr>
          <p:spPr>
            <a:xfrm>
              <a:off x="4686300" y="1133475"/>
              <a:ext cx="1276350" cy="2028825"/>
            </a:xfrm>
            <a:custGeom>
              <a:rect b="b" l="l" r="r" t="t"/>
              <a:pathLst>
                <a:path extrusionOk="0" h="81153" w="51054">
                  <a:moveTo>
                    <a:pt x="35433" y="0"/>
                  </a:moveTo>
                  <a:lnTo>
                    <a:pt x="8001" y="35814"/>
                  </a:lnTo>
                  <a:lnTo>
                    <a:pt x="0" y="81153"/>
                  </a:lnTo>
                  <a:lnTo>
                    <a:pt x="32385" y="79629"/>
                  </a:lnTo>
                  <a:lnTo>
                    <a:pt x="51054" y="42672"/>
                  </a:lnTo>
                  <a:close/>
                </a:path>
              </a:pathLst>
            </a:custGeom>
            <a:solidFill>
              <a:srgbClr val="F3F3F3">
                <a:alpha val="59490"/>
              </a:srgbClr>
            </a:solidFill>
            <a:ln>
              <a:noFill/>
            </a:ln>
          </p:spPr>
        </p:sp>
        <p:sp>
          <p:nvSpPr>
            <p:cNvPr id="95" name="Google Shape;95;p13"/>
            <p:cNvSpPr/>
            <p:nvPr/>
          </p:nvSpPr>
          <p:spPr>
            <a:xfrm>
              <a:off x="3791450" y="1131750"/>
              <a:ext cx="168600" cy="168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5477375" y="1047450"/>
              <a:ext cx="168600" cy="168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5867900" y="2190450"/>
              <a:ext cx="168600" cy="168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4791575" y="1961850"/>
              <a:ext cx="168600" cy="168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4001000" y="2190450"/>
              <a:ext cx="168600" cy="168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3200900" y="2419050"/>
              <a:ext cx="168600" cy="168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3622850" y="3247725"/>
              <a:ext cx="168600" cy="168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4169600" y="4011750"/>
              <a:ext cx="168600" cy="168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4622975" y="3079125"/>
              <a:ext cx="168600" cy="168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401175" y="3038175"/>
              <a:ext cx="168600" cy="168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477375" y="4011750"/>
              <a:ext cx="168600" cy="1686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6" name="Google Shape;106;p13"/>
            <p:cNvCxnSpPr>
              <a:stCxn id="95" idx="5"/>
              <a:endCxn id="98" idx="1"/>
            </p:cNvCxnSpPr>
            <p:nvPr/>
          </p:nvCxnSpPr>
          <p:spPr>
            <a:xfrm>
              <a:off x="3935359" y="1275659"/>
              <a:ext cx="880800" cy="71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13"/>
            <p:cNvCxnSpPr>
              <a:endCxn id="96" idx="2"/>
            </p:cNvCxnSpPr>
            <p:nvPr/>
          </p:nvCxnSpPr>
          <p:spPr>
            <a:xfrm flipH="1" rot="10800000">
              <a:off x="3943475" y="1131750"/>
              <a:ext cx="1533900" cy="39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" name="Google Shape;108;p13"/>
            <p:cNvCxnSpPr>
              <a:endCxn id="97" idx="0"/>
            </p:cNvCxnSpPr>
            <p:nvPr/>
          </p:nvCxnSpPr>
          <p:spPr>
            <a:xfrm>
              <a:off x="5621300" y="1191450"/>
              <a:ext cx="330900" cy="99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13"/>
            <p:cNvCxnSpPr>
              <a:stCxn id="97" idx="3"/>
              <a:endCxn id="104" idx="7"/>
            </p:cNvCxnSpPr>
            <p:nvPr/>
          </p:nvCxnSpPr>
          <p:spPr>
            <a:xfrm flipH="1">
              <a:off x="5545191" y="2334359"/>
              <a:ext cx="347400" cy="728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" name="Google Shape;110;p13"/>
            <p:cNvCxnSpPr>
              <a:endCxn id="105" idx="7"/>
            </p:cNvCxnSpPr>
            <p:nvPr/>
          </p:nvCxnSpPr>
          <p:spPr>
            <a:xfrm flipH="1">
              <a:off x="5621284" y="2359141"/>
              <a:ext cx="330900" cy="1677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" name="Google Shape;111;p13"/>
            <p:cNvCxnSpPr>
              <a:stCxn id="104" idx="4"/>
              <a:endCxn id="105" idx="0"/>
            </p:cNvCxnSpPr>
            <p:nvPr/>
          </p:nvCxnSpPr>
          <p:spPr>
            <a:xfrm>
              <a:off x="5485475" y="3206775"/>
              <a:ext cx="76200" cy="804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2" name="Google Shape;112;p13"/>
            <p:cNvCxnSpPr>
              <a:stCxn id="104" idx="2"/>
              <a:endCxn id="103" idx="6"/>
            </p:cNvCxnSpPr>
            <p:nvPr/>
          </p:nvCxnSpPr>
          <p:spPr>
            <a:xfrm flipH="1">
              <a:off x="4791575" y="3122475"/>
              <a:ext cx="609600" cy="4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3" name="Google Shape;113;p13"/>
            <p:cNvCxnSpPr>
              <a:endCxn id="102" idx="7"/>
            </p:cNvCxnSpPr>
            <p:nvPr/>
          </p:nvCxnSpPr>
          <p:spPr>
            <a:xfrm flipH="1">
              <a:off x="4313509" y="3223141"/>
              <a:ext cx="334200" cy="81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4" name="Google Shape;114;p13"/>
            <p:cNvCxnSpPr>
              <a:endCxn id="105" idx="2"/>
            </p:cNvCxnSpPr>
            <p:nvPr/>
          </p:nvCxnSpPr>
          <p:spPr>
            <a:xfrm>
              <a:off x="4338275" y="4096050"/>
              <a:ext cx="1139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13"/>
            <p:cNvCxnSpPr>
              <a:stCxn id="103" idx="5"/>
              <a:endCxn id="105" idx="1"/>
            </p:cNvCxnSpPr>
            <p:nvPr/>
          </p:nvCxnSpPr>
          <p:spPr>
            <a:xfrm>
              <a:off x="4766884" y="3223034"/>
              <a:ext cx="735300" cy="813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" name="Google Shape;116;p13"/>
            <p:cNvCxnSpPr>
              <a:stCxn id="95" idx="3"/>
              <a:endCxn id="100" idx="7"/>
            </p:cNvCxnSpPr>
            <p:nvPr/>
          </p:nvCxnSpPr>
          <p:spPr>
            <a:xfrm flipH="1">
              <a:off x="3344841" y="1275659"/>
              <a:ext cx="471300" cy="116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7" name="Google Shape;117;p13"/>
            <p:cNvCxnSpPr>
              <a:endCxn id="99" idx="0"/>
            </p:cNvCxnSpPr>
            <p:nvPr/>
          </p:nvCxnSpPr>
          <p:spPr>
            <a:xfrm>
              <a:off x="3875600" y="1300350"/>
              <a:ext cx="209700" cy="890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13"/>
            <p:cNvCxnSpPr>
              <a:stCxn id="98" idx="2"/>
              <a:endCxn id="99" idx="7"/>
            </p:cNvCxnSpPr>
            <p:nvPr/>
          </p:nvCxnSpPr>
          <p:spPr>
            <a:xfrm flipH="1">
              <a:off x="4144775" y="2046150"/>
              <a:ext cx="646800" cy="16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" name="Google Shape;119;p13"/>
            <p:cNvCxnSpPr>
              <a:stCxn id="100" idx="4"/>
              <a:endCxn id="101" idx="1"/>
            </p:cNvCxnSpPr>
            <p:nvPr/>
          </p:nvCxnSpPr>
          <p:spPr>
            <a:xfrm>
              <a:off x="3285200" y="2587650"/>
              <a:ext cx="362400" cy="684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0" name="Google Shape;120;p13"/>
            <p:cNvCxnSpPr>
              <a:stCxn id="101" idx="5"/>
              <a:endCxn id="102" idx="1"/>
            </p:cNvCxnSpPr>
            <p:nvPr/>
          </p:nvCxnSpPr>
          <p:spPr>
            <a:xfrm>
              <a:off x="3766759" y="3391634"/>
              <a:ext cx="427500" cy="64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13"/>
            <p:cNvCxnSpPr>
              <a:stCxn id="99" idx="3"/>
              <a:endCxn id="101" idx="7"/>
            </p:cNvCxnSpPr>
            <p:nvPr/>
          </p:nvCxnSpPr>
          <p:spPr>
            <a:xfrm flipH="1">
              <a:off x="3766791" y="2334359"/>
              <a:ext cx="258900" cy="938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" name="Google Shape;122;p13"/>
            <p:cNvCxnSpPr>
              <a:stCxn id="100" idx="6"/>
              <a:endCxn id="99" idx="2"/>
            </p:cNvCxnSpPr>
            <p:nvPr/>
          </p:nvCxnSpPr>
          <p:spPr>
            <a:xfrm flipH="1" rot="10800000">
              <a:off x="3369500" y="2274750"/>
              <a:ext cx="631500" cy="228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3" name="Google Shape;123;p13"/>
            <p:cNvCxnSpPr>
              <a:stCxn id="99" idx="5"/>
              <a:endCxn id="103" idx="1"/>
            </p:cNvCxnSpPr>
            <p:nvPr/>
          </p:nvCxnSpPr>
          <p:spPr>
            <a:xfrm>
              <a:off x="4144909" y="2334359"/>
              <a:ext cx="502800" cy="769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" name="Google Shape;124;p13"/>
            <p:cNvCxnSpPr>
              <a:endCxn id="103" idx="0"/>
            </p:cNvCxnSpPr>
            <p:nvPr/>
          </p:nvCxnSpPr>
          <p:spPr>
            <a:xfrm flipH="1">
              <a:off x="4707275" y="2130525"/>
              <a:ext cx="168600" cy="948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5" name="Google Shape;125;p13"/>
            <p:cNvCxnSpPr>
              <a:stCxn id="96" idx="3"/>
              <a:endCxn id="98" idx="7"/>
            </p:cNvCxnSpPr>
            <p:nvPr/>
          </p:nvCxnSpPr>
          <p:spPr>
            <a:xfrm flipH="1">
              <a:off x="4935366" y="1191359"/>
              <a:ext cx="566700" cy="79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6" name="Google Shape;126;p13"/>
          <p:cNvSpPr txBox="1"/>
          <p:nvPr/>
        </p:nvSpPr>
        <p:spPr>
          <a:xfrm>
            <a:off x="5934150" y="1734663"/>
            <a:ext cx="216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vertex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27" name="Google Shape;127;p13"/>
          <p:cNvSpPr txBox="1"/>
          <p:nvPr/>
        </p:nvSpPr>
        <p:spPr>
          <a:xfrm>
            <a:off x="4543425" y="2028375"/>
            <a:ext cx="216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face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28" name="Google Shape;128;p13"/>
          <p:cNvSpPr txBox="1"/>
          <p:nvPr/>
        </p:nvSpPr>
        <p:spPr>
          <a:xfrm>
            <a:off x="5541200" y="1055863"/>
            <a:ext cx="216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edge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3435850" y="2679725"/>
            <a:ext cx="216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quad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4010650" y="3287600"/>
            <a:ext cx="216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triangle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131" name="Google Shape;131;p13"/>
          <p:cNvCxnSpPr>
            <a:endCxn id="128" idx="1"/>
          </p:cNvCxnSpPr>
          <p:nvPr/>
        </p:nvCxnSpPr>
        <p:spPr>
          <a:xfrm flipH="1" rot="10800000">
            <a:off x="5267300" y="1240513"/>
            <a:ext cx="2739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3"/>
          <p:cNvCxnSpPr/>
          <p:nvPr/>
        </p:nvCxnSpPr>
        <p:spPr>
          <a:xfrm>
            <a:off x="5467350" y="1914525"/>
            <a:ext cx="447600" cy="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0"/>
          <p:cNvSpPr txBox="1"/>
          <p:nvPr/>
        </p:nvSpPr>
        <p:spPr>
          <a:xfrm>
            <a:off x="65950" y="7615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highlight>
                  <a:srgbClr val="FFFFFF"/>
                </a:highlight>
              </a:rPr>
              <a:t>Vertices.. Faces..</a:t>
            </a:r>
            <a:endParaRPr b="1" sz="1300">
              <a:highlight>
                <a:srgbClr val="FFFFFF"/>
              </a:highlight>
            </a:endParaRPr>
          </a:p>
        </p:txBody>
      </p:sp>
      <p:pic>
        <p:nvPicPr>
          <p:cNvPr id="331" name="Google Shape;33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00" y="1331775"/>
            <a:ext cx="38481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0"/>
          <p:cNvSpPr txBox="1"/>
          <p:nvPr/>
        </p:nvSpPr>
        <p:spPr>
          <a:xfrm>
            <a:off x="4564650" y="1223925"/>
            <a:ext cx="2011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Vertex #0.  (2, -1, 2)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Vertex #1.  (2, -1, -2)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Vertex #2.  (2, 1, -2)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Vertex #3.  (2, 1, 2)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Vertex #4.  (1.5, 1.5, 0)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Vertex #5.  (-1.5, 1.5, 0)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Vertex #6.  (-2, -1, 2)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Vertex #7.  (-2, 1, 2)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Vertex #8.  (-2, 1, -2)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Vertex #9.  (-2, -1, -2)</a:t>
            </a:r>
            <a:endParaRPr sz="1200"/>
          </a:p>
        </p:txBody>
      </p:sp>
      <p:sp>
        <p:nvSpPr>
          <p:cNvPr id="333" name="Google Shape;333;p40"/>
          <p:cNvSpPr txBox="1"/>
          <p:nvPr/>
        </p:nvSpPr>
        <p:spPr>
          <a:xfrm>
            <a:off x="6865350" y="1316325"/>
            <a:ext cx="1964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Face #0:  (0, 1, 2, 3)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Face #1:  (3, 2, 4)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Face #2:  (7, 3, 4, 5)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Face #3:  (2, 8, 5, 4)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Face #4:  (5, 8, 7)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Face #5:  (0, 3, 7, 6)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Face #6:  (0, 6, 9, 1)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Face #7:  (2, 1, 9, 8)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Face #8:  (6, 7, 8, 9)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/>
          <p:nvPr/>
        </p:nvSpPr>
        <p:spPr>
          <a:xfrm>
            <a:off x="65950" y="7615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highlight>
                  <a:srgbClr val="FFFFFF"/>
                </a:highlight>
              </a:rPr>
              <a:t>d</a:t>
            </a:r>
            <a:r>
              <a:rPr b="1" lang="en-GB" sz="1300">
                <a:highlight>
                  <a:srgbClr val="FFFFFF"/>
                </a:highlight>
              </a:rPr>
              <a:t>ifferent data-structures for different tasks</a:t>
            </a:r>
            <a:endParaRPr b="1" sz="13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300">
              <a:highlight>
                <a:srgbClr val="FFFFFF"/>
              </a:highlight>
            </a:endParaRPr>
          </a:p>
        </p:txBody>
      </p:sp>
      <p:pic>
        <p:nvPicPr>
          <p:cNvPr id="339" name="Google Shape;3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588" y="592550"/>
            <a:ext cx="5634829" cy="41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2"/>
          <p:cNvSpPr txBox="1"/>
          <p:nvPr/>
        </p:nvSpPr>
        <p:spPr>
          <a:xfrm>
            <a:off x="65950" y="7615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highlight>
                  <a:srgbClr val="FFFFFF"/>
                </a:highlight>
              </a:rPr>
              <a:t>Polygon Soup</a:t>
            </a:r>
            <a:endParaRPr b="1" sz="13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300">
              <a:highlight>
                <a:srgbClr val="FFFFFF"/>
              </a:highlight>
            </a:endParaRPr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338" y="493025"/>
            <a:ext cx="6569334" cy="41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 txBox="1"/>
          <p:nvPr/>
        </p:nvSpPr>
        <p:spPr>
          <a:xfrm>
            <a:off x="65950" y="7615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highlight>
                  <a:srgbClr val="FFFFFF"/>
                </a:highlight>
              </a:rPr>
              <a:t>Winged Edge</a:t>
            </a:r>
            <a:endParaRPr b="1" sz="13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300">
              <a:highlight>
                <a:srgbClr val="FFFFFF"/>
              </a:highlight>
            </a:endParaRPr>
          </a:p>
        </p:txBody>
      </p:sp>
      <p:pic>
        <p:nvPicPr>
          <p:cNvPr id="351" name="Google Shape;3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137" y="301225"/>
            <a:ext cx="4633725" cy="454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/>
          <p:nvPr/>
        </p:nvSpPr>
        <p:spPr>
          <a:xfrm>
            <a:off x="65950" y="7615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highlight>
                  <a:srgbClr val="FFFFFF"/>
                </a:highlight>
              </a:rPr>
              <a:t>Half Edge</a:t>
            </a:r>
            <a:endParaRPr b="1" sz="13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300">
              <a:highlight>
                <a:srgbClr val="FFFFFF"/>
              </a:highlight>
            </a:endParaRPr>
          </a:p>
        </p:txBody>
      </p:sp>
      <p:pic>
        <p:nvPicPr>
          <p:cNvPr id="357" name="Google Shape;357;p44"/>
          <p:cNvPicPr preferRelativeResize="0"/>
          <p:nvPr/>
        </p:nvPicPr>
        <p:blipFill rotWithShape="1">
          <a:blip r:embed="rId3">
            <a:alphaModFix/>
          </a:blip>
          <a:srcRect b="6191" l="0" r="0" t="0"/>
          <a:stretch/>
        </p:blipFill>
        <p:spPr>
          <a:xfrm>
            <a:off x="2085950" y="681250"/>
            <a:ext cx="5123900" cy="360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 txBox="1"/>
          <p:nvPr/>
        </p:nvSpPr>
        <p:spPr>
          <a:xfrm>
            <a:off x="899543" y="2382752"/>
            <a:ext cx="7344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/>
              <a:t>Procedural Design</a:t>
            </a:r>
            <a:endParaRPr b="1"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6"/>
          <p:cNvSpPr txBox="1"/>
          <p:nvPr/>
        </p:nvSpPr>
        <p:spPr>
          <a:xfrm>
            <a:off x="65950" y="7615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highlight>
                  <a:srgbClr val="FFFFFF"/>
                </a:highlight>
              </a:rPr>
              <a:t>Christopher Alexander, Pattern Language</a:t>
            </a:r>
            <a:endParaRPr b="1" sz="1300">
              <a:highlight>
                <a:srgbClr val="FFFFFF"/>
              </a:highlight>
            </a:endParaRPr>
          </a:p>
        </p:txBody>
      </p:sp>
      <p:pic>
        <p:nvPicPr>
          <p:cNvPr id="368" name="Google Shape;3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388" y="507225"/>
            <a:ext cx="6058926" cy="450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875" y="439225"/>
            <a:ext cx="3204250" cy="4265048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7"/>
          <p:cNvSpPr txBox="1"/>
          <p:nvPr/>
        </p:nvSpPr>
        <p:spPr>
          <a:xfrm>
            <a:off x="156950" y="139325"/>
            <a:ext cx="74286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Droste effect:</a:t>
            </a:r>
            <a:endParaRPr b="1"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>
                <a:solidFill>
                  <a:schemeClr val="dk1"/>
                </a:solidFill>
              </a:rPr>
              <a:t>A visual form of recursion</a:t>
            </a:r>
            <a:endParaRPr sz="13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050" y="304800"/>
            <a:ext cx="483870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8"/>
          <p:cNvSpPr txBox="1"/>
          <p:nvPr/>
        </p:nvSpPr>
        <p:spPr>
          <a:xfrm>
            <a:off x="156950" y="139325"/>
            <a:ext cx="74286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Fractals - The first four iterations of the Koch snowflake</a:t>
            </a:r>
            <a:endParaRPr b="1" sz="13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50" y="702225"/>
            <a:ext cx="5906126" cy="356544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9"/>
          <p:cNvSpPr txBox="1"/>
          <p:nvPr/>
        </p:nvSpPr>
        <p:spPr>
          <a:xfrm>
            <a:off x="156950" y="139325"/>
            <a:ext cx="74286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L-Systems - Lindenmayer systems</a:t>
            </a:r>
            <a:endParaRPr b="1" sz="1300"/>
          </a:p>
        </p:txBody>
      </p:sp>
      <p:pic>
        <p:nvPicPr>
          <p:cNvPr id="387" name="Google Shape;38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2238" y="1200150"/>
            <a:ext cx="1666875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"/>
          <p:cNvSpPr txBox="1"/>
          <p:nvPr/>
        </p:nvSpPr>
        <p:spPr>
          <a:xfrm>
            <a:off x="65950" y="7615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highlight>
                  <a:srgbClr val="FFFFFF"/>
                </a:highlight>
              </a:rPr>
              <a:t>Vertices.. Faces..</a:t>
            </a:r>
            <a:endParaRPr b="1" sz="1300">
              <a:highlight>
                <a:srgbClr val="FFFFFF"/>
              </a:highlight>
            </a:endParaRPr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00" y="1331775"/>
            <a:ext cx="38481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4"/>
          <p:cNvSpPr txBox="1"/>
          <p:nvPr/>
        </p:nvSpPr>
        <p:spPr>
          <a:xfrm>
            <a:off x="4564650" y="1223925"/>
            <a:ext cx="2011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Vertex #0.  (2, -1, 2)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Vertex #1.  (2, -1, -2)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Vertex #2.  (2, 1, -2)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Vertex #3.  (2, 1, 2)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Vertex #4.  (1.5, 1.5, 0)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Vertex #5.  (-1.5, 1.5, 0)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Vertex #6.  (-2, -1, 2)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Vertex #7.  (-2, 1, 2)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Vertex #8.  (-2, 1, -2)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Vertex #9.  (-2, -1, -2)</a:t>
            </a:r>
            <a:endParaRPr sz="1200"/>
          </a:p>
        </p:txBody>
      </p:sp>
      <p:sp>
        <p:nvSpPr>
          <p:cNvPr id="140" name="Google Shape;140;p14"/>
          <p:cNvSpPr txBox="1"/>
          <p:nvPr/>
        </p:nvSpPr>
        <p:spPr>
          <a:xfrm>
            <a:off x="6865350" y="1316325"/>
            <a:ext cx="1964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Face #0:  (0, 1, 2, 3)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Face #1:  (3, 2, 4)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Face #2:  (7, 3, 4, 5)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Face #3:  (2, 8, 5, 4)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Face #4:  (5, 8, 7)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Face #5:  (0, 3, 7, 6)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Face #6:  (0, 6, 9, 1)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Face #7:  (2, 1, 9, 8)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Face #8:  (6, 7, 8, 9)</a:t>
            </a:r>
            <a:endParaRPr sz="1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0"/>
          <p:cNvSpPr txBox="1"/>
          <p:nvPr/>
        </p:nvSpPr>
        <p:spPr>
          <a:xfrm>
            <a:off x="65950" y="7615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highlight>
                  <a:srgbClr val="FFFFFF"/>
                </a:highlight>
              </a:rPr>
              <a:t>Stiny and Gips, Shape Grammars</a:t>
            </a:r>
            <a:endParaRPr b="1" sz="1300">
              <a:highlight>
                <a:srgbClr val="FFFFFF"/>
              </a:highlight>
            </a:endParaRPr>
          </a:p>
        </p:txBody>
      </p:sp>
      <p:pic>
        <p:nvPicPr>
          <p:cNvPr id="393" name="Google Shape;39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950" y="493025"/>
            <a:ext cx="3382083" cy="415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6782"/>
            <a:ext cx="9144003" cy="5170282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1"/>
          <p:cNvSpPr txBox="1"/>
          <p:nvPr/>
        </p:nvSpPr>
        <p:spPr>
          <a:xfrm>
            <a:off x="156950" y="139325"/>
            <a:ext cx="74286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L-Systems, Hansmeyer</a:t>
            </a:r>
            <a:endParaRPr b="1" sz="13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2"/>
          <p:cNvSpPr txBox="1"/>
          <p:nvPr/>
        </p:nvSpPr>
        <p:spPr>
          <a:xfrm>
            <a:off x="65950" y="7615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highlight>
                  <a:srgbClr val="FFFFFF"/>
                </a:highlight>
              </a:rPr>
              <a:t>Platonic Solids, Hansmeyer</a:t>
            </a:r>
            <a:endParaRPr b="1" sz="1300">
              <a:highlight>
                <a:srgbClr val="FFFFFF"/>
              </a:highlight>
            </a:endParaRPr>
          </a:p>
        </p:txBody>
      </p:sp>
      <p:pic>
        <p:nvPicPr>
          <p:cNvPr id="405" name="Google Shape;4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038" y="436850"/>
            <a:ext cx="6651922" cy="415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04800"/>
            <a:ext cx="9144000" cy="5714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125" y="2175425"/>
            <a:ext cx="5379748" cy="268987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4"/>
          <p:cNvSpPr txBox="1"/>
          <p:nvPr/>
        </p:nvSpPr>
        <p:spPr>
          <a:xfrm>
            <a:off x="3090450" y="1682550"/>
            <a:ext cx="2963100" cy="585600"/>
          </a:xfrm>
          <a:prstGeom prst="rect">
            <a:avLst/>
          </a:prstGeom>
          <a:noFill/>
          <a:ln cap="flat" cmpd="sng" w="9525">
            <a:solidFill>
              <a:srgbClr val="6B9F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F + F -  F - F + F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17" name="Google Shape;417;p54"/>
          <p:cNvSpPr txBox="1"/>
          <p:nvPr/>
        </p:nvSpPr>
        <p:spPr>
          <a:xfrm>
            <a:off x="-137750" y="517325"/>
            <a:ext cx="30000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202122"/>
                </a:solidFill>
                <a:highlight>
                  <a:srgbClr val="FFFFFF"/>
                </a:highlight>
              </a:rPr>
              <a:t>variables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 : F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2286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202122"/>
                </a:solidFill>
                <a:highlight>
                  <a:srgbClr val="FFFFFF"/>
                </a:highlight>
              </a:rPr>
              <a:t>constants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 : + −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2286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202122"/>
                </a:solidFill>
                <a:highlight>
                  <a:srgbClr val="FFFFFF"/>
                </a:highlight>
              </a:rPr>
              <a:t>start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  : F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2286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b="1" lang="en-GB" sz="1200">
                <a:solidFill>
                  <a:srgbClr val="202122"/>
                </a:solidFill>
                <a:highlight>
                  <a:srgbClr val="FFFFFF"/>
                </a:highlight>
              </a:rPr>
              <a:t>rules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  : (F → F+F−F−F+F)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418" name="Google Shape;418;p54"/>
          <p:cNvSpPr txBox="1"/>
          <p:nvPr/>
        </p:nvSpPr>
        <p:spPr>
          <a:xfrm>
            <a:off x="145475" y="139325"/>
            <a:ext cx="74286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Koch curve</a:t>
            </a:r>
            <a:endParaRPr b="1" sz="1300"/>
          </a:p>
        </p:txBody>
      </p:sp>
      <p:sp>
        <p:nvSpPr>
          <p:cNvPr id="419" name="Google Shape;419;p54"/>
          <p:cNvSpPr txBox="1"/>
          <p:nvPr/>
        </p:nvSpPr>
        <p:spPr>
          <a:xfrm>
            <a:off x="145475" y="3646875"/>
            <a:ext cx="227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F means "draw forward"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+ means "turn left 90°"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− means "turn right 90°"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5"/>
          <p:cNvSpPr txBox="1"/>
          <p:nvPr/>
        </p:nvSpPr>
        <p:spPr>
          <a:xfrm>
            <a:off x="3090450" y="1758750"/>
            <a:ext cx="2963100" cy="585600"/>
          </a:xfrm>
          <a:prstGeom prst="rect">
            <a:avLst/>
          </a:prstGeom>
          <a:noFill/>
          <a:ln cap="flat" cmpd="sng" w="9525">
            <a:solidFill>
              <a:srgbClr val="6B9F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F + F -  F - F + F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425" name="Google Shape;425;p55"/>
          <p:cNvSpPr txBox="1"/>
          <p:nvPr/>
        </p:nvSpPr>
        <p:spPr>
          <a:xfrm>
            <a:off x="101675" y="3498150"/>
            <a:ext cx="1486800" cy="539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F+F-F-F+F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26" name="Google Shape;426;p55"/>
          <p:cNvSpPr txBox="1"/>
          <p:nvPr/>
        </p:nvSpPr>
        <p:spPr>
          <a:xfrm>
            <a:off x="1959400" y="3498150"/>
            <a:ext cx="1486800" cy="539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F+F-F-F+F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27" name="Google Shape;427;p55"/>
          <p:cNvSpPr txBox="1"/>
          <p:nvPr/>
        </p:nvSpPr>
        <p:spPr>
          <a:xfrm>
            <a:off x="3837400" y="3498250"/>
            <a:ext cx="1486800" cy="539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F+F-F-F+F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28" name="Google Shape;428;p55"/>
          <p:cNvSpPr txBox="1"/>
          <p:nvPr/>
        </p:nvSpPr>
        <p:spPr>
          <a:xfrm>
            <a:off x="7593400" y="3498150"/>
            <a:ext cx="1486800" cy="539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F+F-F-F+F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29" name="Google Shape;429;p55"/>
          <p:cNvSpPr txBox="1"/>
          <p:nvPr/>
        </p:nvSpPr>
        <p:spPr>
          <a:xfrm>
            <a:off x="5715388" y="3498250"/>
            <a:ext cx="1486800" cy="539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F+F-F-F+F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430" name="Google Shape;430;p55"/>
          <p:cNvSpPr/>
          <p:nvPr/>
        </p:nvSpPr>
        <p:spPr>
          <a:xfrm>
            <a:off x="3235300" y="1856400"/>
            <a:ext cx="287100" cy="390300"/>
          </a:xfrm>
          <a:prstGeom prst="flowChartConnector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55"/>
          <p:cNvSpPr/>
          <p:nvPr/>
        </p:nvSpPr>
        <p:spPr>
          <a:xfrm>
            <a:off x="3859225" y="1856400"/>
            <a:ext cx="287100" cy="390300"/>
          </a:xfrm>
          <a:prstGeom prst="flowChartConnector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5"/>
          <p:cNvSpPr/>
          <p:nvPr/>
        </p:nvSpPr>
        <p:spPr>
          <a:xfrm>
            <a:off x="4483138" y="1856400"/>
            <a:ext cx="287100" cy="390300"/>
          </a:xfrm>
          <a:prstGeom prst="flowChartConnector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5"/>
          <p:cNvSpPr/>
          <p:nvPr/>
        </p:nvSpPr>
        <p:spPr>
          <a:xfrm>
            <a:off x="5031650" y="1856400"/>
            <a:ext cx="287100" cy="390300"/>
          </a:xfrm>
          <a:prstGeom prst="flowChartConnector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5"/>
          <p:cNvSpPr/>
          <p:nvPr/>
        </p:nvSpPr>
        <p:spPr>
          <a:xfrm>
            <a:off x="5627775" y="1856400"/>
            <a:ext cx="287100" cy="390300"/>
          </a:xfrm>
          <a:prstGeom prst="flowChartConnector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5" name="Google Shape;435;p55"/>
          <p:cNvCxnSpPr>
            <a:stCxn id="430" idx="4"/>
            <a:endCxn id="425" idx="0"/>
          </p:cNvCxnSpPr>
          <p:nvPr/>
        </p:nvCxnSpPr>
        <p:spPr>
          <a:xfrm flipH="1">
            <a:off x="845050" y="2246700"/>
            <a:ext cx="2533800" cy="12516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55"/>
          <p:cNvCxnSpPr>
            <a:stCxn id="431" idx="4"/>
            <a:endCxn id="426" idx="0"/>
          </p:cNvCxnSpPr>
          <p:nvPr/>
        </p:nvCxnSpPr>
        <p:spPr>
          <a:xfrm flipH="1">
            <a:off x="2702875" y="2246700"/>
            <a:ext cx="1299900" cy="12516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55"/>
          <p:cNvCxnSpPr>
            <a:stCxn id="432" idx="4"/>
            <a:endCxn id="427" idx="0"/>
          </p:cNvCxnSpPr>
          <p:nvPr/>
        </p:nvCxnSpPr>
        <p:spPr>
          <a:xfrm flipH="1">
            <a:off x="4580788" y="2246700"/>
            <a:ext cx="45900" cy="12516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55"/>
          <p:cNvCxnSpPr>
            <a:stCxn id="433" idx="4"/>
            <a:endCxn id="429" idx="0"/>
          </p:cNvCxnSpPr>
          <p:nvPr/>
        </p:nvCxnSpPr>
        <p:spPr>
          <a:xfrm>
            <a:off x="5175200" y="2246700"/>
            <a:ext cx="1283700" cy="12516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55"/>
          <p:cNvCxnSpPr>
            <a:stCxn id="434" idx="4"/>
            <a:endCxn id="428" idx="0"/>
          </p:cNvCxnSpPr>
          <p:nvPr/>
        </p:nvCxnSpPr>
        <p:spPr>
          <a:xfrm>
            <a:off x="5771325" y="2246700"/>
            <a:ext cx="2565600" cy="12516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55"/>
          <p:cNvCxnSpPr/>
          <p:nvPr/>
        </p:nvCxnSpPr>
        <p:spPr>
          <a:xfrm>
            <a:off x="3598350" y="2246700"/>
            <a:ext cx="172200" cy="0"/>
          </a:xfrm>
          <a:prstGeom prst="straightConnector1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55"/>
          <p:cNvCxnSpPr/>
          <p:nvPr/>
        </p:nvCxnSpPr>
        <p:spPr>
          <a:xfrm>
            <a:off x="4190925" y="2246700"/>
            <a:ext cx="172200" cy="0"/>
          </a:xfrm>
          <a:prstGeom prst="straightConnector1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55"/>
          <p:cNvCxnSpPr/>
          <p:nvPr/>
        </p:nvCxnSpPr>
        <p:spPr>
          <a:xfrm>
            <a:off x="4814850" y="2246700"/>
            <a:ext cx="172200" cy="0"/>
          </a:xfrm>
          <a:prstGeom prst="straightConnector1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55"/>
          <p:cNvCxnSpPr/>
          <p:nvPr/>
        </p:nvCxnSpPr>
        <p:spPr>
          <a:xfrm>
            <a:off x="5380125" y="2246700"/>
            <a:ext cx="172200" cy="0"/>
          </a:xfrm>
          <a:prstGeom prst="straightConnector1">
            <a:avLst/>
          </a:prstGeom>
          <a:noFill/>
          <a:ln cap="flat" cmpd="sng" w="762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4" name="Google Shape;444;p55"/>
          <p:cNvSpPr txBox="1"/>
          <p:nvPr/>
        </p:nvSpPr>
        <p:spPr>
          <a:xfrm>
            <a:off x="1588550" y="3498250"/>
            <a:ext cx="3708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9900FF"/>
                </a:solidFill>
              </a:rPr>
              <a:t>+</a:t>
            </a:r>
            <a:endParaRPr b="1" sz="2100">
              <a:solidFill>
                <a:srgbClr val="9900FF"/>
              </a:solidFill>
            </a:endParaRPr>
          </a:p>
        </p:txBody>
      </p:sp>
      <p:sp>
        <p:nvSpPr>
          <p:cNvPr id="445" name="Google Shape;445;p55"/>
          <p:cNvSpPr txBox="1"/>
          <p:nvPr/>
        </p:nvSpPr>
        <p:spPr>
          <a:xfrm>
            <a:off x="3456400" y="3498150"/>
            <a:ext cx="3708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9900FF"/>
                </a:solidFill>
              </a:rPr>
              <a:t>-</a:t>
            </a:r>
            <a:endParaRPr b="1" sz="2100">
              <a:solidFill>
                <a:srgbClr val="9900FF"/>
              </a:solidFill>
            </a:endParaRPr>
          </a:p>
        </p:txBody>
      </p:sp>
      <p:sp>
        <p:nvSpPr>
          <p:cNvPr id="446" name="Google Shape;446;p55"/>
          <p:cNvSpPr txBox="1"/>
          <p:nvPr/>
        </p:nvSpPr>
        <p:spPr>
          <a:xfrm>
            <a:off x="5329663" y="3498150"/>
            <a:ext cx="3708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9900FF"/>
                </a:solidFill>
              </a:rPr>
              <a:t>-</a:t>
            </a:r>
            <a:endParaRPr b="1" sz="2100">
              <a:solidFill>
                <a:srgbClr val="9900FF"/>
              </a:solidFill>
            </a:endParaRPr>
          </a:p>
        </p:txBody>
      </p:sp>
      <p:sp>
        <p:nvSpPr>
          <p:cNvPr id="447" name="Google Shape;447;p55"/>
          <p:cNvSpPr txBox="1"/>
          <p:nvPr/>
        </p:nvSpPr>
        <p:spPr>
          <a:xfrm>
            <a:off x="7202950" y="3498150"/>
            <a:ext cx="3708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9900FF"/>
                </a:solidFill>
              </a:rPr>
              <a:t>+</a:t>
            </a:r>
            <a:endParaRPr b="1" sz="2100">
              <a:solidFill>
                <a:srgbClr val="9900FF"/>
              </a:solidFill>
            </a:endParaRPr>
          </a:p>
        </p:txBody>
      </p:sp>
      <p:pic>
        <p:nvPicPr>
          <p:cNvPr id="448" name="Google Shape;4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900" y="-117475"/>
            <a:ext cx="7794202" cy="3897101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5"/>
          <p:cNvSpPr txBox="1"/>
          <p:nvPr/>
        </p:nvSpPr>
        <p:spPr>
          <a:xfrm>
            <a:off x="145475" y="139325"/>
            <a:ext cx="74286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Koch curve</a:t>
            </a:r>
            <a:endParaRPr b="1"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6"/>
          <p:cNvSpPr txBox="1"/>
          <p:nvPr/>
        </p:nvSpPr>
        <p:spPr>
          <a:xfrm>
            <a:off x="2904725" y="367400"/>
            <a:ext cx="300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50">
                <a:solidFill>
                  <a:srgbClr val="101418"/>
                </a:solidFill>
                <a:highlight>
                  <a:srgbClr val="FFFFFF"/>
                </a:highlight>
              </a:rPr>
              <a:t>Stochastic grammars</a:t>
            </a:r>
            <a:endParaRPr/>
          </a:p>
        </p:txBody>
      </p:sp>
      <p:sp>
        <p:nvSpPr>
          <p:cNvPr id="455" name="Google Shape;455;p56"/>
          <p:cNvSpPr txBox="1"/>
          <p:nvPr/>
        </p:nvSpPr>
        <p:spPr>
          <a:xfrm>
            <a:off x="2904725" y="2433975"/>
            <a:ext cx="300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50">
                <a:solidFill>
                  <a:srgbClr val="101418"/>
                </a:solidFill>
                <a:highlight>
                  <a:srgbClr val="FFFFFF"/>
                </a:highlight>
              </a:rPr>
              <a:t>Context sensitive grammars</a:t>
            </a:r>
            <a:endParaRPr/>
          </a:p>
        </p:txBody>
      </p:sp>
      <p:sp>
        <p:nvSpPr>
          <p:cNvPr id="456" name="Google Shape;456;p56"/>
          <p:cNvSpPr txBox="1"/>
          <p:nvPr/>
        </p:nvSpPr>
        <p:spPr>
          <a:xfrm>
            <a:off x="2858800" y="775400"/>
            <a:ext cx="3000000" cy="13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413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0 → 1[0]0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to a probabilistic rule: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2413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0 (0.5) → 1[0]0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241300" rtl="0" algn="ctr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0 (0.5) → 0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457" name="Google Shape;457;p56"/>
          <p:cNvSpPr txBox="1"/>
          <p:nvPr/>
        </p:nvSpPr>
        <p:spPr>
          <a:xfrm>
            <a:off x="2904725" y="2841975"/>
            <a:ext cx="30000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413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b &lt; a &gt; c → aa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transforms "a" to "aa", but only if the "a" occurs between a "b" and a "c" in the input string: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241300" rtl="0" algn="ctr">
              <a:lnSpc>
                <a:spcPct val="115000"/>
              </a:lnSpc>
              <a:spcBef>
                <a:spcPts val="1200"/>
              </a:spcBef>
              <a:spcAft>
                <a:spcPts val="700"/>
              </a:spcAft>
              <a:buNone/>
            </a:pP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…bac…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7"/>
          <p:cNvSpPr txBox="1"/>
          <p:nvPr/>
        </p:nvSpPr>
        <p:spPr>
          <a:xfrm>
            <a:off x="0" y="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highlight>
                  <a:srgbClr val="FFFFFF"/>
                </a:highlight>
              </a:rPr>
              <a:t>Catmull–Clark algorithm</a:t>
            </a:r>
            <a:endParaRPr b="1" sz="1300">
              <a:highlight>
                <a:srgbClr val="FFFFFF"/>
              </a:highlight>
            </a:endParaRPr>
          </a:p>
        </p:txBody>
      </p:sp>
      <p:pic>
        <p:nvPicPr>
          <p:cNvPr id="463" name="Google Shape;46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550" y="76200"/>
            <a:ext cx="3386900" cy="4901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200" y="376511"/>
            <a:ext cx="3157099" cy="188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500" y="376500"/>
            <a:ext cx="3157099" cy="188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0200" y="2399949"/>
            <a:ext cx="3157099" cy="188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7700" y="2323739"/>
            <a:ext cx="3157099" cy="188255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8"/>
          <p:cNvSpPr txBox="1"/>
          <p:nvPr/>
        </p:nvSpPr>
        <p:spPr>
          <a:xfrm>
            <a:off x="0" y="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highlight>
                  <a:srgbClr val="FFFFFF"/>
                </a:highlight>
              </a:rPr>
              <a:t>Catmull–Clark algorithm</a:t>
            </a:r>
            <a:endParaRPr b="1" sz="1300">
              <a:highlight>
                <a:srgbClr val="FFFFFF"/>
              </a:highlight>
            </a:endParaRPr>
          </a:p>
        </p:txBody>
      </p:sp>
      <p:sp>
        <p:nvSpPr>
          <p:cNvPr id="473" name="Google Shape;473;p58"/>
          <p:cNvSpPr txBox="1"/>
          <p:nvPr/>
        </p:nvSpPr>
        <p:spPr>
          <a:xfrm>
            <a:off x="57400" y="763775"/>
            <a:ext cx="1653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1. </a:t>
            </a:r>
            <a:r>
              <a:rPr lang="en-GB" sz="1200"/>
              <a:t>Set each face point to be the average of all original points for the respective face</a:t>
            </a:r>
            <a:endParaRPr sz="1200"/>
          </a:p>
        </p:txBody>
      </p:sp>
      <p:sp>
        <p:nvSpPr>
          <p:cNvPr id="474" name="Google Shape;474;p58"/>
          <p:cNvSpPr txBox="1"/>
          <p:nvPr/>
        </p:nvSpPr>
        <p:spPr>
          <a:xfrm>
            <a:off x="7316550" y="763775"/>
            <a:ext cx="1653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2. </a:t>
            </a:r>
            <a:r>
              <a:rPr lang="en-GB" sz="1200"/>
              <a:t>Set each face point to be the average of all original points for the respective face</a:t>
            </a:r>
            <a:endParaRPr sz="1200"/>
          </a:p>
        </p:txBody>
      </p:sp>
      <p:sp>
        <p:nvSpPr>
          <p:cNvPr id="475" name="Google Shape;475;p58"/>
          <p:cNvSpPr txBox="1"/>
          <p:nvPr/>
        </p:nvSpPr>
        <p:spPr>
          <a:xfrm>
            <a:off x="7316550" y="2613950"/>
            <a:ext cx="165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4.</a:t>
            </a:r>
            <a:r>
              <a:rPr lang="en-GB" sz="1200"/>
              <a:t> </a:t>
            </a:r>
            <a:r>
              <a:rPr lang="en-GB" sz="1200"/>
              <a:t>Form edges and faces in the new mesh</a:t>
            </a:r>
            <a:endParaRPr sz="1200"/>
          </a:p>
        </p:txBody>
      </p:sp>
      <p:sp>
        <p:nvSpPr>
          <p:cNvPr id="476" name="Google Shape;476;p58"/>
          <p:cNvSpPr txBox="1"/>
          <p:nvPr/>
        </p:nvSpPr>
        <p:spPr>
          <a:xfrm>
            <a:off x="57400" y="2233025"/>
            <a:ext cx="2261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/>
              <a:t>3.</a:t>
            </a:r>
            <a:r>
              <a:rPr lang="en-GB" sz="1200"/>
              <a:t> For each original point (P), take the average (F) of all n face points for faces touching P, and take the average (R) of all n edge midpoints for original edges touching P, where each edge midpoint is the average of its two endpoint vertices (not to be confused with new edge points above). </a:t>
            </a:r>
            <a:endParaRPr sz="1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88" y="1185700"/>
            <a:ext cx="7972425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9"/>
          <p:cNvSpPr txBox="1"/>
          <p:nvPr/>
        </p:nvSpPr>
        <p:spPr>
          <a:xfrm>
            <a:off x="0" y="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highlight>
                  <a:srgbClr val="FFFFFF"/>
                </a:highlight>
              </a:rPr>
              <a:t>Doo–Sabin subdivision surface</a:t>
            </a:r>
            <a:endParaRPr b="1" sz="13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63" y="359025"/>
            <a:ext cx="4688624" cy="42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837" y="244225"/>
            <a:ext cx="4044400" cy="42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6"/>
          <p:cNvPicPr preferRelativeResize="0"/>
          <p:nvPr/>
        </p:nvPicPr>
        <p:blipFill rotWithShape="1">
          <a:blip r:embed="rId3">
            <a:alphaModFix/>
          </a:blip>
          <a:srcRect b="0" l="62541" r="0" t="35161"/>
          <a:stretch/>
        </p:blipFill>
        <p:spPr>
          <a:xfrm>
            <a:off x="2916200" y="826625"/>
            <a:ext cx="3213127" cy="36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6"/>
          <p:cNvSpPr txBox="1"/>
          <p:nvPr/>
        </p:nvSpPr>
        <p:spPr>
          <a:xfrm>
            <a:off x="65950" y="7615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highlight>
                  <a:srgbClr val="FFFFFF"/>
                </a:highlight>
              </a:rPr>
              <a:t>Boundary representation</a:t>
            </a:r>
            <a:endParaRPr b="1" sz="13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/>
        </p:nvSpPr>
        <p:spPr>
          <a:xfrm>
            <a:off x="65950" y="7615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highlight>
                  <a:srgbClr val="FFFFFF"/>
                </a:highlight>
              </a:rPr>
              <a:t>Resolution</a:t>
            </a:r>
            <a:endParaRPr b="1" sz="1300">
              <a:highlight>
                <a:srgbClr val="FFFFFF"/>
              </a:highlight>
            </a:endParaRPr>
          </a:p>
        </p:txBody>
      </p:sp>
      <p:pic>
        <p:nvPicPr>
          <p:cNvPr id="159" name="Google Shape;159;p17"/>
          <p:cNvPicPr preferRelativeResize="0"/>
          <p:nvPr/>
        </p:nvPicPr>
        <p:blipFill rotWithShape="1">
          <a:blip r:embed="rId3">
            <a:alphaModFix/>
          </a:blip>
          <a:srcRect b="0" l="0" r="0" t="48638"/>
          <a:stretch/>
        </p:blipFill>
        <p:spPr>
          <a:xfrm>
            <a:off x="1335325" y="2358500"/>
            <a:ext cx="6609597" cy="19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 rotWithShape="1">
          <a:blip r:embed="rId4">
            <a:alphaModFix/>
          </a:blip>
          <a:srcRect b="64665" l="0" r="0" t="0"/>
          <a:stretch/>
        </p:blipFill>
        <p:spPr>
          <a:xfrm>
            <a:off x="1508325" y="790575"/>
            <a:ext cx="6303452" cy="14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9850"/>
            <a:ext cx="8839204" cy="300394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/>
          <p:nvPr/>
        </p:nvSpPr>
        <p:spPr>
          <a:xfrm>
            <a:off x="65950" y="76150"/>
            <a:ext cx="8215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300">
                <a:highlight>
                  <a:srgbClr val="FFFFFF"/>
                </a:highlight>
              </a:rPr>
              <a:t>A sphere is a sphere</a:t>
            </a:r>
            <a:endParaRPr b="1" sz="13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idx="4294967295" type="title"/>
          </p:nvPr>
        </p:nvSpPr>
        <p:spPr>
          <a:xfrm>
            <a:off x="899544" y="2283903"/>
            <a:ext cx="7344900" cy="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/>
              <a:t>m</a:t>
            </a:r>
            <a:r>
              <a:rPr lang="en-GB" sz="3000"/>
              <a:t>esh subdivision</a:t>
            </a:r>
            <a:endParaRPr sz="3000"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ETH ITA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